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1" r:id="rId2"/>
    <p:sldId id="314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20" r:id="rId16"/>
    <p:sldId id="316" r:id="rId17"/>
    <p:sldId id="323" r:id="rId18"/>
    <p:sldId id="324" r:id="rId19"/>
    <p:sldId id="325" r:id="rId20"/>
    <p:sldId id="326" r:id="rId21"/>
    <p:sldId id="340" r:id="rId22"/>
    <p:sldId id="329" r:id="rId23"/>
    <p:sldId id="363" r:id="rId24"/>
    <p:sldId id="332" r:id="rId25"/>
    <p:sldId id="333" r:id="rId26"/>
    <p:sldId id="335" r:id="rId27"/>
    <p:sldId id="334" r:id="rId28"/>
    <p:sldId id="337" r:id="rId29"/>
    <p:sldId id="338" r:id="rId30"/>
    <p:sldId id="344" r:id="rId31"/>
    <p:sldId id="345" r:id="rId32"/>
    <p:sldId id="347" r:id="rId33"/>
    <p:sldId id="349" r:id="rId34"/>
    <p:sldId id="365" r:id="rId35"/>
    <p:sldId id="366" r:id="rId36"/>
    <p:sldId id="367" r:id="rId37"/>
    <p:sldId id="368" r:id="rId38"/>
    <p:sldId id="34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-" initials="-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A6CA8"/>
    <a:srgbClr val="255D9B"/>
    <a:srgbClr val="235B8D"/>
    <a:srgbClr val="2A65BC"/>
    <a:srgbClr val="7FF9EA"/>
    <a:srgbClr val="0B54A0"/>
    <a:srgbClr val="713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 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92-4445-BF85-245198C0D962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46-42F5-B5B3-BF801CD685B5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46-42F5-B5B3-BF801CD685B5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92-4445-BF85-245198C0D962}"/>
              </c:ext>
            </c:extLst>
          </c:dPt>
          <c:cat>
            <c:strRef>
              <c:f>Лист1!$A$2:$A$5</c:f>
              <c:strCache>
                <c:ptCount val="3"/>
                <c:pt idx="0">
                  <c:v>Взрослые </c:v>
                </c:pt>
                <c:pt idx="1">
                  <c:v>Подростки </c:v>
                </c:pt>
                <c:pt idx="2">
                  <c:v>Дети </c:v>
                </c:pt>
              </c:strCache>
            </c:strRef>
          </c:cat>
          <c:val>
            <c:numRef>
              <c:f>Лист1!$B$2:$B$5</c:f>
              <c:numCache>
                <c:formatCode>mmm/yy</c:formatCode>
                <c:ptCount val="4"/>
                <c:pt idx="0" formatCode="General">
                  <c:v>50</c:v>
                </c:pt>
                <c:pt idx="1">
                  <c:v>20</c:v>
                </c:pt>
                <c:pt idx="2" formatCode="General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6-42F5-B5B3-BF801CD68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90686699145524"/>
          <c:y val="0.92578693510579513"/>
          <c:w val="0.53036354078287795"/>
          <c:h val="5.2278450946065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A2042-7FB5-4D98-8C30-1EB619B0474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71E98-9891-434E-83B6-ACD7AC62AA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122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84FC7-0E8F-429B-9CFF-ACAF6252375F}" type="datetimeFigureOut">
              <a:rPr lang="ru-RU" smtClean="0"/>
              <a:pPr/>
              <a:t>27.11.2023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37B31-DD46-4E30-BC5F-F470E7BF17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2718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34990" y="2923822"/>
            <a:ext cx="6881432" cy="938730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2A6CA8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Лекция 1 Название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0F74-509F-4F0B-B846-44F287EA5FC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4990" y="1364688"/>
            <a:ext cx="6854577" cy="1333355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2A6CA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онлайн курса</a:t>
            </a:r>
          </a:p>
        </p:txBody>
      </p:sp>
      <p:sp>
        <p:nvSpPr>
          <p:cNvPr id="13" name="object 5"/>
          <p:cNvSpPr txBox="1">
            <a:spLocks/>
          </p:cNvSpPr>
          <p:nvPr userDrawn="1"/>
        </p:nvSpPr>
        <p:spPr>
          <a:xfrm>
            <a:off x="1049862" y="477866"/>
            <a:ext cx="3251202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A6CA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Открытые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A6CA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онлайн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A6CA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курсы ОГУ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2" y="127151"/>
            <a:ext cx="663610" cy="92905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3" y="4854575"/>
            <a:ext cx="6816725" cy="11287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2A6C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2000" b="1" kern="1200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336700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97" y="1918763"/>
            <a:ext cx="10219267" cy="4351338"/>
          </a:xfrm>
        </p:spPr>
        <p:txBody>
          <a:bodyPr/>
          <a:lstStyle>
            <a:lvl1pPr>
              <a:buClr>
                <a:srgbClr val="2A6CA8"/>
              </a:buClr>
              <a:defRPr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>
              <a:buClr>
                <a:srgbClr val="2A6CA8"/>
              </a:buClr>
              <a:defRPr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>
              <a:buClr>
                <a:srgbClr val="2A6CA8"/>
              </a:buClr>
              <a:defRPr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>
              <a:buClr>
                <a:srgbClr val="2A6CA8"/>
              </a:buClr>
              <a:defRPr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>
              <a:buClr>
                <a:srgbClr val="2A6CA8"/>
              </a:buClr>
              <a:defRPr>
                <a:solidFill>
                  <a:srgbClr val="002060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612034" y="6572853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ru-RU" sz="11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Рузаева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Е.М.</a:t>
            </a:r>
          </a:p>
        </p:txBody>
      </p:sp>
      <p:sp>
        <p:nvSpPr>
          <p:cNvPr id="22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8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</p:spTree>
    <p:extLst>
      <p:ext uri="{BB962C8B-B14F-4D97-AF65-F5344CB8AC3E}">
        <p14:creationId xmlns:p14="http://schemas.microsoft.com/office/powerpoint/2010/main" val="398592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1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612034" y="6572853"/>
            <a:ext cx="4299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Фамилия Имя Отчество, Еще другой дополнительный</a:t>
            </a:r>
            <a:r>
              <a:rPr lang="ru-RU" sz="1100" baseline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автор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1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 userDrawn="1"/>
        </p:nvSpPr>
        <p:spPr>
          <a:xfrm>
            <a:off x="3647781" y="2079388"/>
            <a:ext cx="601579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258084" y="2079389"/>
            <a:ext cx="601579" cy="35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2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7612034" y="6572853"/>
            <a:ext cx="4299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Фамилия Имя Отчество, Еще другой дополнительный</a:t>
            </a:r>
            <a:r>
              <a:rPr lang="ru-RU" sz="1100" baseline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автор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667933"/>
            <a:ext cx="6172200" cy="4193117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676400"/>
            <a:ext cx="3932237" cy="4192588"/>
          </a:xfrm>
        </p:spPr>
        <p:txBody>
          <a:bodyPr/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0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612034" y="6572853"/>
            <a:ext cx="4299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Фамилия Имя Отчество, Еще другой дополнительный</a:t>
            </a:r>
            <a:r>
              <a:rPr lang="ru-RU" sz="1100" baseline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автор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2142067"/>
            <a:ext cx="6172200" cy="3718983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2121" y="2091267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0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612034" y="6572853"/>
            <a:ext cx="4299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Фамилия Имя Отчество, Еще другой дополнительный</a:t>
            </a:r>
            <a:r>
              <a:rPr lang="ru-RU" sz="1100" baseline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автор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2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/>
          <p:cNvSpPr>
            <a:spLocks noGrp="1"/>
          </p:cNvSpPr>
          <p:nvPr>
            <p:ph type="tbl" sz="quarter" idx="10"/>
          </p:nvPr>
        </p:nvSpPr>
        <p:spPr>
          <a:xfrm>
            <a:off x="1084263" y="1952625"/>
            <a:ext cx="10085387" cy="291306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9335814" y="2235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Параллелограмм 11"/>
          <p:cNvSpPr/>
          <p:nvPr userDrawn="1"/>
        </p:nvSpPr>
        <p:spPr>
          <a:xfrm flipV="1">
            <a:off x="10083352" y="-30595"/>
            <a:ext cx="2124656" cy="1103033"/>
          </a:xfrm>
          <a:custGeom>
            <a:avLst/>
            <a:gdLst>
              <a:gd name="connsiteX0" fmla="*/ 0 w 3084688"/>
              <a:gd name="connsiteY0" fmla="*/ 1174044 h 1174044"/>
              <a:gd name="connsiteX1" fmla="*/ 293511 w 3084688"/>
              <a:gd name="connsiteY1" fmla="*/ 0 h 1174044"/>
              <a:gd name="connsiteX2" fmla="*/ 3084688 w 3084688"/>
              <a:gd name="connsiteY2" fmla="*/ 0 h 1174044"/>
              <a:gd name="connsiteX3" fmla="*/ 2791177 w 3084688"/>
              <a:gd name="connsiteY3" fmla="*/ 1174044 h 1174044"/>
              <a:gd name="connsiteX4" fmla="*/ 0 w 3084688"/>
              <a:gd name="connsiteY4" fmla="*/ 1174044 h 1174044"/>
              <a:gd name="connsiteX0" fmla="*/ 0 w 2791177"/>
              <a:gd name="connsiteY0" fmla="*/ 1174044 h 1174044"/>
              <a:gd name="connsiteX1" fmla="*/ 293511 w 2791177"/>
              <a:gd name="connsiteY1" fmla="*/ 0 h 1174044"/>
              <a:gd name="connsiteX2" fmla="*/ 2204155 w 2791177"/>
              <a:gd name="connsiteY2" fmla="*/ 0 h 1174044"/>
              <a:gd name="connsiteX3" fmla="*/ 2791177 w 2791177"/>
              <a:gd name="connsiteY3" fmla="*/ 1174044 h 1174044"/>
              <a:gd name="connsiteX4" fmla="*/ 0 w 2791177"/>
              <a:gd name="connsiteY4" fmla="*/ 1174044 h 1174044"/>
              <a:gd name="connsiteX0" fmla="*/ 0 w 2204155"/>
              <a:gd name="connsiteY0" fmla="*/ 1174044 h 1174044"/>
              <a:gd name="connsiteX1" fmla="*/ 293511 w 2204155"/>
              <a:gd name="connsiteY1" fmla="*/ 0 h 1174044"/>
              <a:gd name="connsiteX2" fmla="*/ 2204155 w 2204155"/>
              <a:gd name="connsiteY2" fmla="*/ 0 h 1174044"/>
              <a:gd name="connsiteX3" fmla="*/ 2147710 w 2204155"/>
              <a:gd name="connsiteY3" fmla="*/ 1162755 h 1174044"/>
              <a:gd name="connsiteX4" fmla="*/ 0 w 2204155"/>
              <a:gd name="connsiteY4" fmla="*/ 1174044 h 1174044"/>
              <a:gd name="connsiteX0" fmla="*/ 0 w 2147710"/>
              <a:gd name="connsiteY0" fmla="*/ 1174044 h 1174044"/>
              <a:gd name="connsiteX1" fmla="*/ 293511 w 2147710"/>
              <a:gd name="connsiteY1" fmla="*/ 0 h 1174044"/>
              <a:gd name="connsiteX2" fmla="*/ 2136422 w 2147710"/>
              <a:gd name="connsiteY2" fmla="*/ 0 h 1174044"/>
              <a:gd name="connsiteX3" fmla="*/ 2147710 w 2147710"/>
              <a:gd name="connsiteY3" fmla="*/ 1162755 h 1174044"/>
              <a:gd name="connsiteX4" fmla="*/ 0 w 2147710"/>
              <a:gd name="connsiteY4" fmla="*/ 1174044 h 117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7710" h="1174044">
                <a:moveTo>
                  <a:pt x="0" y="1174044"/>
                </a:moveTo>
                <a:lnTo>
                  <a:pt x="293511" y="0"/>
                </a:lnTo>
                <a:lnTo>
                  <a:pt x="2136422" y="0"/>
                </a:lnTo>
                <a:lnTo>
                  <a:pt x="2147710" y="1162755"/>
                </a:lnTo>
                <a:lnTo>
                  <a:pt x="0" y="1174044"/>
                </a:lnTo>
                <a:close/>
              </a:path>
            </a:pathLst>
          </a:custGeom>
          <a:solidFill>
            <a:srgbClr val="255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33"/>
          <p:cNvSpPr/>
          <p:nvPr userDrawn="1"/>
        </p:nvSpPr>
        <p:spPr>
          <a:xfrm>
            <a:off x="10960339" y="381261"/>
            <a:ext cx="209756" cy="334125"/>
          </a:xfrm>
          <a:custGeom>
            <a:avLst/>
            <a:gdLst/>
            <a:ahLst/>
            <a:cxnLst/>
            <a:rect l="l" t="t" r="r" b="b"/>
            <a:pathLst>
              <a:path w="414654" h="541019">
                <a:moveTo>
                  <a:pt x="223266" y="0"/>
                </a:moveTo>
                <a:lnTo>
                  <a:pt x="0" y="0"/>
                </a:lnTo>
                <a:lnTo>
                  <a:pt x="191262" y="270510"/>
                </a:lnTo>
                <a:lnTo>
                  <a:pt x="0" y="541020"/>
                </a:lnTo>
                <a:lnTo>
                  <a:pt x="223266" y="541020"/>
                </a:lnTo>
                <a:lnTo>
                  <a:pt x="414527" y="270510"/>
                </a:lnTo>
                <a:lnTo>
                  <a:pt x="22326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Номер слайда 5"/>
          <p:cNvSpPr txBox="1">
            <a:spLocks/>
          </p:cNvSpPr>
          <p:nvPr userDrawn="1"/>
        </p:nvSpPr>
        <p:spPr>
          <a:xfrm>
            <a:off x="10783707" y="347743"/>
            <a:ext cx="860680" cy="406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D0F74-509F-4F0B-B846-44F287EA5FCA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" y="109522"/>
            <a:ext cx="663610" cy="929055"/>
          </a:xfrm>
          <a:prstGeom prst="rect">
            <a:avLst/>
          </a:prstGeom>
        </p:spPr>
      </p:pic>
      <p:sp>
        <p:nvSpPr>
          <p:cNvPr id="24" name="object 5"/>
          <p:cNvSpPr txBox="1">
            <a:spLocks/>
          </p:cNvSpPr>
          <p:nvPr userDrawn="1"/>
        </p:nvSpPr>
        <p:spPr>
          <a:xfrm>
            <a:off x="1253067" y="50684"/>
            <a:ext cx="8839205" cy="2276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 anchor="ctr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B54A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Название курса : Лекция 1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32437" y="1072442"/>
            <a:ext cx="12158133" cy="3961"/>
          </a:xfrm>
          <a:prstGeom prst="line">
            <a:avLst/>
          </a:prstGeom>
          <a:ln w="12700">
            <a:solidFill>
              <a:srgbClr val="255D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143000" y="307315"/>
            <a:ext cx="9107311" cy="7256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b="1" kern="1200" dirty="0">
                <a:solidFill>
                  <a:srgbClr val="255D9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Более длинный заголовок находится здесь и помещается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612034" y="6572853"/>
            <a:ext cx="4299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Фамилия Имя Отчество, Еще другой дополнительный</a:t>
            </a:r>
            <a:r>
              <a:rPr lang="ru-RU" sz="1100" baseline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автор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9733"/>
            <a:ext cx="10515600" cy="860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F2DAF-6BC9-4089-A291-78BDF7E9EEB9}" type="datetime1">
              <a:rPr lang="ru-RU" smtClean="0"/>
              <a:pPr/>
              <a:t>27.11.2023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0F74-509F-4F0B-B846-44F287EA5FC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  <p:sldLayoutId id="2147483656" r:id="rId5"/>
    <p:sldLayoutId id="2147483657" r:id="rId6"/>
    <p:sldLayoutId id="2147483662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trudvsem.ru/abou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&#1091;&#1084;&#1087;56.&#1088;&#1092;/summerjob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178" y="1991705"/>
            <a:ext cx="6854577" cy="1333355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ПЕРВЫЕ ШАГИ В ТРУДОВОМ ПРАВЕ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763" y="3722914"/>
            <a:ext cx="6354671" cy="2260375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>
                <a:ea typeface="Verdana" panose="020B0604030504040204" pitchFamily="34" charset="0"/>
              </a:rPr>
              <a:t>Автор:</a:t>
            </a:r>
          </a:p>
          <a:p>
            <a:r>
              <a:rPr lang="ru-RU" sz="2000" b="1" dirty="0" err="1">
                <a:ea typeface="Verdana" panose="020B0604030504040204" pitchFamily="34" charset="0"/>
              </a:rPr>
              <a:t>Рузаева</a:t>
            </a:r>
            <a:r>
              <a:rPr lang="ru-RU" sz="2000" b="1" dirty="0">
                <a:ea typeface="Verdana" panose="020B0604030504040204" pitchFamily="34" charset="0"/>
              </a:rPr>
              <a:t> Елена Михайловна, </a:t>
            </a:r>
          </a:p>
          <a:p>
            <a:r>
              <a:rPr lang="ru-RU" sz="2000" b="1" dirty="0">
                <a:ea typeface="Verdana" panose="020B0604030504040204" pitchFamily="34" charset="0"/>
              </a:rPr>
              <a:t>канд. </a:t>
            </a:r>
            <a:r>
              <a:rPr lang="ru-RU" sz="2000" b="1" dirty="0" err="1">
                <a:ea typeface="Verdana" panose="020B0604030504040204" pitchFamily="34" charset="0"/>
              </a:rPr>
              <a:t>пед</a:t>
            </a:r>
            <a:r>
              <a:rPr lang="ru-RU" sz="2000" b="1" dirty="0">
                <a:ea typeface="Verdana" panose="020B0604030504040204" pitchFamily="34" charset="0"/>
              </a:rPr>
              <a:t>. наук, канд. </a:t>
            </a:r>
            <a:r>
              <a:rPr lang="ru-RU" sz="2000" b="1" dirty="0" err="1">
                <a:ea typeface="Verdana" panose="020B0604030504040204" pitchFamily="34" charset="0"/>
              </a:rPr>
              <a:t>юрид</a:t>
            </a:r>
            <a:r>
              <a:rPr lang="ru-RU" sz="2000" b="1" dirty="0">
                <a:ea typeface="Verdana" panose="020B0604030504040204" pitchFamily="34" charset="0"/>
              </a:rPr>
              <a:t>. наук доцент кафедры гражданского права и процесса ОГУ, доцент</a:t>
            </a:r>
          </a:p>
          <a:p>
            <a:r>
              <a:rPr lang="ru-RU" sz="2000" b="1" dirty="0" err="1">
                <a:ea typeface="Verdana" panose="020B0604030504040204" pitchFamily="34" charset="0"/>
              </a:rPr>
              <a:t>Черепанцева</a:t>
            </a:r>
            <a:r>
              <a:rPr lang="ru-RU" sz="2000" b="1" dirty="0">
                <a:ea typeface="Verdana" panose="020B0604030504040204" pitchFamily="34" charset="0"/>
              </a:rPr>
              <a:t> Юлия Сергеевна, зав.кафедрой трудового права и права социального обеспечения Оренбургского института (филиала) Университета им. </a:t>
            </a:r>
            <a:r>
              <a:rPr lang="ru-RU" sz="2000" b="1" dirty="0" err="1">
                <a:ea typeface="Verdana" panose="020B0604030504040204" pitchFamily="34" charset="0"/>
              </a:rPr>
              <a:t>О.Е.Кутафина</a:t>
            </a:r>
            <a:r>
              <a:rPr lang="ru-RU" sz="2000" b="1" dirty="0">
                <a:ea typeface="Verdana" panose="020B0604030504040204" pitchFamily="34" charset="0"/>
              </a:rPr>
              <a:t>, канд. </a:t>
            </a:r>
            <a:r>
              <a:rPr lang="ru-RU" sz="2000" b="1" dirty="0" err="1">
                <a:ea typeface="Verdana" panose="020B0604030504040204" pitchFamily="34" charset="0"/>
              </a:rPr>
              <a:t>юрид</a:t>
            </a:r>
            <a:r>
              <a:rPr lang="ru-RU" sz="2000" b="1" dirty="0">
                <a:ea typeface="Verdana" panose="020B0604030504040204" pitchFamily="34" charset="0"/>
              </a:rPr>
              <a:t>. наук доцент </a:t>
            </a:r>
          </a:p>
          <a:p>
            <a:endParaRPr lang="ru-RU" sz="2000" b="1" dirty="0">
              <a:ea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62503" y="0"/>
            <a:ext cx="522949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Картинка курса</a:t>
            </a:r>
          </a:p>
          <a:p>
            <a:pPr algn="ctr"/>
            <a:endParaRPr lang="ru-RU" dirty="0"/>
          </a:p>
        </p:txBody>
      </p:sp>
      <p:pic>
        <p:nvPicPr>
          <p:cNvPr id="6" name="Picture 2" descr="C:\Users\79128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743" y="0"/>
            <a:ext cx="5595257" cy="6858000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AADD17-6611-4D04-859B-626B1607E1CD}"/>
              </a:ext>
            </a:extLst>
          </p:cNvPr>
          <p:cNvSpPr/>
          <p:nvPr/>
        </p:nvSpPr>
        <p:spPr>
          <a:xfrm>
            <a:off x="1504060" y="307649"/>
            <a:ext cx="3076486" cy="56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211" y="1084217"/>
            <a:ext cx="66658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начале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века малолетние рабочие стали вытесняться, так как их труд терял свое значение. Однако фабриканты и заводчики решительно повели наступление на ограничительный возраст, требуя чтобы малолетними считались дети от 12 до 14 лет, а подростками - с 14 до 16 лет. </a:t>
            </a:r>
          </a:p>
          <a:p>
            <a:pPr indent="45021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мировая война и февральская революция 1917 года не улучшили условия труда детей и подростков. Правительство, учитывая нужды военной промышленности, издало 9 марта 1915 года закон, разрешающий привлекать женщин и несовершеннолетних к ночным и подземным работам.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6" y="1059256"/>
            <a:ext cx="5197422" cy="42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8007"/>
      </p:ext>
    </p:extLst>
  </p:cSld>
  <p:clrMapOvr>
    <a:masterClrMapping/>
  </p:clrMapOvr>
  <p:transition spd="slow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0823" y="1149530"/>
            <a:ext cx="70540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Переломным этапом в развитии российского права стала Октябрьская революция 1917 года. </a:t>
            </a:r>
          </a:p>
          <a:p>
            <a:pPr indent="450215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конце 1918 г. был принят Кодекс законов о труде. КЗоТ 1918 года. Кодекс установил, что лица, моложе 16 лет,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подлежат трудовой повинности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отношении лиц, не достигших восемнадцатилетнего возраста, рабочий день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мог превышать 6 часов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Кроме того, несовершеннолетние до 18 лет не подлежали привлечению к труду в ночное время и в отраслях, особо тяжелых или опасных для здоровья.</a:t>
            </a:r>
          </a:p>
          <a:p>
            <a:pPr indent="450215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1922 г. на IV сессии ВЦИК IX созыва был принят новый Кодекс законов о труде. КЗоТ 1922 г.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освобождал от трудовой повинности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лиц, не достигших возраста восемнадцати лет, а также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запрещал прием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работу лиц моложе шестнадцати лет.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dzeninfra.ru/get-zen_doc/5257032/pub_6329732345846d12f485b993_632975a6f595285f55c95ad0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384"/>
            <a:ext cx="4833257" cy="43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937"/>
      </p:ext>
    </p:extLst>
  </p:cSld>
  <p:clrMapOvr>
    <a:masterClrMapping/>
  </p:clrMapOvr>
  <p:transition spd="slow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372" y="588476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Указом Президиума Верховного Совета СССР от 26 июня 1940 г. была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повышена обязательная мера труда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Продолжительность рабочего времени увеличивалась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7 до 8 часов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предприятиях с 7-часовым рабочим днем и с 6 до 8 часов для служащих учреждений и подростков, достигших 16-ти летнего возраста. Везде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вводилась 7-дневная рабочая неделя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за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самовольный уход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предприятий и учреждений и за прогул вводилась уголовная ответственность.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подростков до 16 лет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Постановлением СНК СССР от 12 июля 1940 г. устанавливался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6-часовой рабочий день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Этим же постановлением подростки в возрасте от 16 лет и старше допускались к сверхурочным и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ночным работам на общих основаниях.</a:t>
            </a:r>
            <a:endParaRPr lang="ru-RU" sz="2200" b="1" dirty="0"/>
          </a:p>
        </p:txBody>
      </p:sp>
      <p:pic>
        <p:nvPicPr>
          <p:cNvPr id="2052" name="Picture 4" descr="https://rusvesna.su/sites/default/files/styles/orign_wm/public/zavod_402_sevmash_velikaya_otechestvennaya_voin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470321"/>
            <a:ext cx="5969000" cy="39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288210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513" y="1543403"/>
            <a:ext cx="568234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годы Великой Отечественной войны вопрос обеспечения трудовыми кадрами промышленности, особенно – оборонной, был весьма острым. Для его решения была организована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мобилизация.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Трудовой мобилизации не подлежали несовершеннолетние до 16 лет.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Возникает такая форма трудоустройства, 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призыв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которой трудоустраивалась, главным образом, молодежь.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5" name="Picture 2" descr="https://sun9-9.userapi.com/impg/DHKxLiiOIPCgazJk8SCRp29-h_K7J8Oiup24pA/fABnHn3dCEM.jpg?size=1280x849&amp;quality=96&amp;sign=4a716b876c0f3da65a6fac136de21978&amp;c_uniq_tag=hUfV6ySzseBTx5MthzyuA9DXdV2K7xIqy9e0Y8Is9-o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2" y="1543403"/>
            <a:ext cx="5936056" cy="39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30553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1269" y="1110343"/>
            <a:ext cx="69407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июля 1970 года были введены в действие Основы законодательства Союза ССР и союзных республик о труде, а с 1 апреля 1972 г. вступил в действие принятый 9 декабря 1971 г. новый Кодекс законов о труде РСФСР.</a:t>
            </a:r>
            <a:endParaRPr lang="ru-RU" sz="2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Основах и Кодексе закреплялся был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 круг работ,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запрещалось привлекать лиц, моложе восемнадцатилетнего возраста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Применение труда лиц моложе 18 лет в производствах, профессиях и на работах с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тяжелыми и вредными условиями труда запрещалось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независимо от того, на предприятиях каких отраслей народного хозяйства имелись такие производства, профессии и работы. В 1985 г. был запрещен прием несовершеннолетних на работы,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связанные с производством, хранением и торговлей спиртными напитками.</a:t>
            </a:r>
            <a:endParaRPr lang="ru-RU" sz="2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prorivists.files.wordpress.com/2019/05/labor_educ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333"/>
            <a:ext cx="5199017" cy="39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20019"/>
      </p:ext>
    </p:extLst>
  </p:cSld>
  <p:clrMapOvr>
    <a:masterClrMapping/>
  </p:clrMapOvr>
  <p:transition spd="slow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Международные документы, регулирующие труд несовершеннолетних</a:t>
            </a:r>
          </a:p>
        </p:txBody>
      </p:sp>
      <p:pic>
        <p:nvPicPr>
          <p:cNvPr id="5" name="Picture 2" descr="Международная организация труда: конвенции, документы, материалы: справочное пособие /Богатыренко З.С. - Богатыренко З.С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-544571">
            <a:off x="762250" y="1375325"/>
            <a:ext cx="3745293" cy="441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Международная Организация Труда и права человека, А. А. Войт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96691">
            <a:off x="6537013" y="1579612"/>
            <a:ext cx="4237348" cy="433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79128\Desktop\Гифки\52-20211207_13302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863" y="5060976"/>
            <a:ext cx="3056164" cy="1797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Grp="1" noChangeArrowheads="1"/>
          </p:cNvSpPr>
          <p:nvPr>
            <p:ph idx="1"/>
          </p:nvPr>
        </p:nvSpPr>
        <p:spPr bwMode="auto">
          <a:xfrm>
            <a:off x="1142997" y="1123406"/>
            <a:ext cx="10219267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latin typeface="Calibri" pitchFamily="34" charset="0"/>
              </a:rPr>
              <a:t>В 1996 году по инициативе Франции, день принятия Генеральной Ассамблеей ООН текста Конвенции, было решено ежегодно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20 ноября</a:t>
            </a:r>
            <a:r>
              <a:rPr lang="ru-RU" sz="2000" b="1" dirty="0">
                <a:latin typeface="Calibri" pitchFamily="34" charset="0"/>
              </a:rPr>
              <a:t> отмечать как </a:t>
            </a:r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День прав ребенка.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99212" y="2341110"/>
            <a:ext cx="842644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минимальный возраст для приема на работу не ниже 15 лет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301448" y="2726009"/>
            <a:ext cx="672041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особые требования к продолжительности </a:t>
            </a:r>
          </a:p>
          <a:p>
            <a:r>
              <a:rPr lang="ru-RU" b="1" dirty="0">
                <a:latin typeface="Calibri" pitchFamily="34" charset="0"/>
              </a:rPr>
              <a:t>рабочего дня и условиям труда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321526" y="3381421"/>
            <a:ext cx="854498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запрещение работ, которые могут нанести вред здоровью, </a:t>
            </a:r>
          </a:p>
          <a:p>
            <a:r>
              <a:rPr lang="ru-RU" b="1" dirty="0">
                <a:latin typeface="Calibri" pitchFamily="34" charset="0"/>
              </a:rPr>
              <a:t>безопасности или нравственности детей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348680" y="4049078"/>
            <a:ext cx="854498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право ребенка на защиту от экономической эксплуатации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299211" y="4613049"/>
            <a:ext cx="95059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защита от выполнения любой работы, которая может представлять опасность для его здоровья или служить препятствием в получении им образования либо наносить ущерб здоровью ребенка и его физическому, умственному, духовному, моральному и социальному развитию</a:t>
            </a:r>
          </a:p>
        </p:txBody>
      </p:sp>
      <p:pic>
        <p:nvPicPr>
          <p:cNvPr id="3074" name="Picture 2" descr="C:\Users\79128\Desktop\Гифки\55-20211207_1330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290456"/>
            <a:ext cx="1741714" cy="1567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8943" y="451006"/>
            <a:ext cx="9107311" cy="725615"/>
          </a:xfrm>
        </p:spPr>
        <p:txBody>
          <a:bodyPr/>
          <a:lstStyle/>
          <a:p>
            <a:pPr algn="ctr"/>
            <a:r>
              <a:rPr sz="24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Законодательные акты, регулирующие трудовые отношения в РФ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pic>
        <p:nvPicPr>
          <p:cNvPr id="5" name="Picture 17" descr="КРФ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8720" y="1306285"/>
            <a:ext cx="3043645" cy="3606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6" descr="Кодекс трудов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5829" y="1295356"/>
            <a:ext cx="3101402" cy="35988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1202024" y="5098642"/>
            <a:ext cx="1067646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Конституция РФ</a:t>
            </a: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Трудовой кодекс РФ</a:t>
            </a: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Отдельные законы о труде</a:t>
            </a: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Подзаконные нормативные акты</a:t>
            </a:r>
          </a:p>
        </p:txBody>
      </p:sp>
      <p:pic>
        <p:nvPicPr>
          <p:cNvPr id="4098" name="Picture 2" descr="C:\Users\79128\Desktop\Гифки\anime_11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9" y="1588420"/>
            <a:ext cx="2892229" cy="3493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97" y="1110343"/>
            <a:ext cx="10219267" cy="515975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  	Труд несовершеннолетних очень привлекает работодателей, так как за такой труд, как правило, мало платят, и малолетние работники не могут защитить свои права в случае их нарушения.</a:t>
            </a:r>
          </a:p>
          <a:p>
            <a:pPr algn="just">
              <a:buNone/>
            </a:pPr>
            <a:r>
              <a:rPr lang="ru-RU" dirty="0"/>
              <a:t>  		С другой стороны, труд </a:t>
            </a:r>
            <a:r>
              <a:rPr lang="ru-RU" b="1" dirty="0"/>
              <a:t>способствует</a:t>
            </a:r>
            <a:r>
              <a:rPr lang="ru-RU" dirty="0"/>
              <a:t> развитию ребенка, приобретению навыков и опыта работы, позволяет заработать деньги и, тем самым, помочь семье, мотивирует к дальнейшей продуктивной трудовой деятельности.</a:t>
            </a:r>
          </a:p>
        </p:txBody>
      </p:sp>
      <p:pic>
        <p:nvPicPr>
          <p:cNvPr id="5" name="Рисунок 4" descr="Kak-povy-sit-samootsenku-reben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8342" y="4676503"/>
            <a:ext cx="3270777" cy="1946367"/>
          </a:xfrm>
          <a:prstGeom prst="rect">
            <a:avLst/>
          </a:prstGeom>
        </p:spPr>
      </p:pic>
      <p:pic>
        <p:nvPicPr>
          <p:cNvPr id="5122" name="Picture 2" descr="C:\Users\79128\Desktop\Гифки\110-20211207_1330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176" y="4472576"/>
            <a:ext cx="2860221" cy="238542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933" y="1058091"/>
            <a:ext cx="11042467" cy="5266509"/>
          </a:xfrm>
        </p:spPr>
        <p:txBody>
          <a:bodyPr/>
          <a:lstStyle/>
          <a:p>
            <a:pPr>
              <a:buNone/>
            </a:pPr>
            <a:r>
              <a:rPr lang="ru-RU" dirty="0"/>
              <a:t>    	В любом случае, привлекая к труду несовершеннолетнего ребенка, работодатель должен учитывать ряд </a:t>
            </a:r>
            <a:r>
              <a:rPr lang="ru-RU" b="1" dirty="0"/>
              <a:t>специфических черт.  </a:t>
            </a:r>
            <a:r>
              <a:rPr lang="ru-RU" dirty="0"/>
              <a:t>  		  </a:t>
            </a:r>
          </a:p>
          <a:p>
            <a:pPr>
              <a:buNone/>
            </a:pPr>
            <a:r>
              <a:rPr lang="ru-RU" dirty="0"/>
              <a:t>	К ним относятся: </a:t>
            </a:r>
          </a:p>
          <a:p>
            <a:pPr algn="just">
              <a:buNone/>
            </a:pPr>
            <a:r>
              <a:rPr lang="ru-RU" dirty="0"/>
              <a:t>	- возраст, при котором ребенок допускается к труду, </a:t>
            </a:r>
          </a:p>
          <a:p>
            <a:pPr algn="just">
              <a:buNone/>
            </a:pPr>
            <a:r>
              <a:rPr lang="ru-RU" dirty="0"/>
              <a:t>	- условия труда, необходимые для трудовой деятельности, </a:t>
            </a:r>
          </a:p>
          <a:p>
            <a:pPr algn="just">
              <a:buNone/>
            </a:pPr>
            <a:r>
              <a:rPr lang="ru-RU" dirty="0"/>
              <a:t>	- порядок и особенности трудовых отношений;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2" y="4744326"/>
            <a:ext cx="2955716" cy="1943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79128\Desktop\Гифки\99-20211207_1330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531" y="4730025"/>
            <a:ext cx="2937236" cy="195815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leninskiy_trud_maloletki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9902" y="1212156"/>
            <a:ext cx="5075912" cy="3435531"/>
          </a:xfrm>
        </p:spPr>
      </p:pic>
      <p:pic>
        <p:nvPicPr>
          <p:cNvPr id="5" name="Рисунок 4" descr="1339563809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952" y="1237898"/>
            <a:ext cx="5376189" cy="335715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03090" y="4646921"/>
            <a:ext cx="10850880" cy="1332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«Труд в наше время — это великое право и великая обязанность».                                                                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Гюго В.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13"/>
          <p:cNvPicPr>
            <a:picLocks noChangeAspect="1" noChangeArrowheads="1"/>
          </p:cNvPicPr>
          <p:nvPr/>
        </p:nvPicPr>
        <p:blipFill>
          <a:blip r:embed="rId2">
            <a:lum bright="38000" contrast="-52000"/>
          </a:blip>
          <a:srcRect/>
          <a:stretch>
            <a:fillRect/>
          </a:stretch>
        </p:blipFill>
        <p:spPr bwMode="auto">
          <a:xfrm>
            <a:off x="4267200" y="0"/>
            <a:ext cx="792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300px-Ebcosette"/>
          <p:cNvPicPr>
            <a:picLocks noChangeAspect="1" noChangeArrowheads="1"/>
          </p:cNvPicPr>
          <p:nvPr/>
        </p:nvPicPr>
        <p:blipFill>
          <a:blip r:embed="rId3">
            <a:lum bright="42000" contrast="-56000"/>
          </a:blip>
          <a:srcRect/>
          <a:stretch>
            <a:fillRect/>
          </a:stretch>
        </p:blipFill>
        <p:spPr bwMode="auto">
          <a:xfrm>
            <a:off x="0" y="0"/>
            <a:ext cx="44703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0" y="1989139"/>
            <a:ext cx="121920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Трудовые права несовершеннолетних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3934" y="188913"/>
            <a:ext cx="1190413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5D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1" y="4005264"/>
            <a:ext cx="11906249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Несовершеннолетние в возрасте от 14 до 18 лет относятся к категориям граждан, особо нуждающихся в социальной защите и испытывающих трудности в поисках работы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t>Трудовой договор (ст. 56 ТК РФ)</a:t>
            </a:r>
            <a:endParaRPr lang="ru-RU" dirty="0"/>
          </a:p>
        </p:txBody>
      </p:sp>
      <p:pic>
        <p:nvPicPr>
          <p:cNvPr id="4" name="Содержимое 3" descr="kredit_po_trudovomu_dogovoru-768x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300" y="1240019"/>
            <a:ext cx="5488929" cy="4834210"/>
          </a:xfrm>
        </p:spPr>
      </p:pic>
      <p:sp>
        <p:nvSpPr>
          <p:cNvPr id="5" name="Прямоугольник 4"/>
          <p:cNvSpPr/>
          <p:nvPr/>
        </p:nvSpPr>
        <p:spPr>
          <a:xfrm>
            <a:off x="6217920" y="1227909"/>
            <a:ext cx="5434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Трудовой договор </a:t>
            </a:r>
            <a:r>
              <a:rPr lang="ru-RU" dirty="0">
                <a:latin typeface="Arial" pitchFamily="34" charset="0"/>
                <a:cs typeface="Arial" pitchFamily="34" charset="0"/>
              </a:rPr>
              <a:t>- соглашение между работодателем и работником, в соответствии с которым работодатель обязуется предоставить работнику работу по обусловленной трудовой функции, обеспечить условия труда, предусмотренные трудовым законодательством и иными нормативными правовыми актами, содержащими нормы трудового права, коллективным договором, соглашениями, локальными нормативными актами и данным соглашением, своевременно и в полном размере выплачивать работнику заработную плату, а работник обязуется лично выполнять определенную этим соглашением трудовую функцию в интересах, под управлением и контролем работодателя, соблюдать правила внутреннего трудового распорядка, действующие у данного работодателя.</a:t>
            </a:r>
          </a:p>
        </p:txBody>
      </p:sp>
      <p:pic>
        <p:nvPicPr>
          <p:cNvPr id="7170" name="Picture 2" descr="C:\Users\79128\Desktop\Гифки\152-20211207_13304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1804"/>
            <a:ext cx="2141764" cy="1794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2063552" y="2276872"/>
            <a:ext cx="2235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kern="1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8839200" y="2209800"/>
            <a:ext cx="2235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kern="1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5519936" y="3789040"/>
            <a:ext cx="1930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16</a:t>
            </a:r>
          </a:p>
        </p:txBody>
      </p:sp>
      <p:sp>
        <p:nvSpPr>
          <p:cNvPr id="27655" name="AutoShape 7" descr="Букет"/>
          <p:cNvSpPr>
            <a:spLocks noChangeArrowheads="1"/>
          </p:cNvSpPr>
          <p:nvPr/>
        </p:nvSpPr>
        <p:spPr bwMode="auto">
          <a:xfrm>
            <a:off x="1488018" y="3860801"/>
            <a:ext cx="3187700" cy="1343025"/>
          </a:xfrm>
          <a:prstGeom prst="round2DiagRect">
            <a:avLst/>
          </a:prstGeom>
          <a:gradFill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 письменного </a:t>
            </a: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согласия одного </a:t>
            </a: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из родителей</a:t>
            </a:r>
            <a:r>
              <a:rPr lang="ru-RU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7656" name="AutoShape 8" descr="Букет"/>
          <p:cNvSpPr>
            <a:spLocks noChangeArrowheads="1"/>
          </p:cNvSpPr>
          <p:nvPr/>
        </p:nvSpPr>
        <p:spPr bwMode="auto">
          <a:xfrm>
            <a:off x="4464051" y="5805488"/>
            <a:ext cx="3765549" cy="762000"/>
          </a:xfrm>
          <a:prstGeom prst="round2DiagRect">
            <a:avLst/>
          </a:prstGeom>
          <a:gradFill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самостоятельно</a:t>
            </a:r>
          </a:p>
        </p:txBody>
      </p:sp>
      <p:sp>
        <p:nvSpPr>
          <p:cNvPr id="27657" name="AutoShape 9" descr="Букет"/>
          <p:cNvSpPr>
            <a:spLocks noChangeArrowheads="1"/>
          </p:cNvSpPr>
          <p:nvPr/>
        </p:nvSpPr>
        <p:spPr bwMode="auto">
          <a:xfrm>
            <a:off x="8401051" y="3789363"/>
            <a:ext cx="3456516" cy="1871662"/>
          </a:xfrm>
          <a:prstGeom prst="round2DiagRect">
            <a:avLst/>
          </a:prstGeom>
          <a:gradFill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после получения </a:t>
            </a: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основного общего</a:t>
            </a: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образования</a:t>
            </a:r>
            <a:endParaRPr lang="ru-RU" sz="1600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Заголовок 5"/>
          <p:cNvSpPr txBox="1">
            <a:spLocks/>
          </p:cNvSpPr>
          <p:nvPr/>
        </p:nvSpPr>
        <p:spPr bwMode="auto">
          <a:xfrm>
            <a:off x="1456449" y="248195"/>
            <a:ext cx="9395883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Возраст, с которого допускается заключение трудового договора (ст.63 ТК РФ)</a:t>
            </a:r>
          </a:p>
        </p:txBody>
      </p:sp>
      <p:pic>
        <p:nvPicPr>
          <p:cNvPr id="8194" name="Picture 2" descr="C:\Users\79128\Desktop\Гифки\anime_26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011" y="3819797"/>
            <a:ext cx="3043101" cy="2872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 autoUpdateAnimBg="0"/>
      <p:bldP spid="27656" grpId="0" animBg="1" autoUpdateAnimBg="0"/>
      <p:bldP spid="27657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b="1" dirty="0">
                <a:solidFill>
                  <a:srgbClr val="FFC000"/>
                </a:solidFill>
              </a:rPr>
              <a:t>			</a:t>
            </a:r>
            <a:r>
              <a:rPr lang="ru-RU" sz="6600" b="1" dirty="0">
                <a:solidFill>
                  <a:srgbClr val="FFFF00"/>
                </a:solidFill>
              </a:rPr>
              <a:t>ДО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Трудовой договор с лицами, не достигшими 14 лет, может быть заключен только для участия  их в создании и (или) исполнении произведений и только организациями кинематографии, театрами, театральными и концертными организациями и цирками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389120" y="1336346"/>
            <a:ext cx="2339323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kern="1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/>
                <a:cs typeface="Arial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9128\Desktop\Гифки\Человечки для презентации (44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9029" y="1082039"/>
            <a:ext cx="2002971" cy="2002971"/>
          </a:xfrm>
          <a:prstGeom prst="rect">
            <a:avLst/>
          </a:prstGeom>
          <a:noFill/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785949" y="1242287"/>
            <a:ext cx="9899469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200" b="1" dirty="0">
                <a:solidFill>
                  <a:srgbClr val="8447FF"/>
                </a:solidFill>
                <a:latin typeface="Calibri" pitchFamily="34" charset="0"/>
              </a:rPr>
              <a:t>  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Трудовой кодекс РФ  (</a:t>
            </a:r>
            <a:r>
              <a:rPr lang="ru-RU" sz="2200" b="1" u="sng" dirty="0">
                <a:latin typeface="Arial" pitchFamily="34" charset="0"/>
                <a:cs typeface="Arial" pitchFamily="34" charset="0"/>
              </a:rPr>
              <a:t>ст. 266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) обязывает работодателя заключать трудовой договор с несовершеннолетними только после предварительного обязательного медицинского осмотра</a:t>
            </a: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  В последующем медицинский осмотр работающих несовершеннолетних проводится ежегодно до достижения возраста 18 лет.</a:t>
            </a: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  Трудовой договор может быть заключен только  при отсутствии медицинских показаний.</a:t>
            </a: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  Обязательные медицинские осмотры (обследования) осуществляются за счет средств работодателя.</a:t>
            </a:r>
          </a:p>
          <a:p>
            <a:pPr algn="just">
              <a:lnSpc>
                <a:spcPct val="80000"/>
              </a:lnSpc>
            </a:pP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  Для лиц, не достигших возраста 18 лет, испытание (условие об испытании работника в целях проверки его соответствия поручаемой работе) при приеме на работу не устанавливается (ст. 70 ТК РФ)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1871134" y="0"/>
            <a:ext cx="939588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Особенности приема на работу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лиц до 18 лет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>
            <a:spLocks noEditPoints="1"/>
          </p:cNvSpPr>
          <p:nvPr/>
        </p:nvSpPr>
        <p:spPr bwMode="gray">
          <a:xfrm>
            <a:off x="1678517" y="2060576"/>
            <a:ext cx="10081683" cy="4537075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100000">
                <a:srgbClr val="009999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5252" y="424880"/>
            <a:ext cx="9107311" cy="725615"/>
          </a:xfrm>
        </p:spPr>
        <p:txBody>
          <a:bodyPr/>
          <a:lstStyle/>
          <a:p>
            <a:pPr algn="ctr">
              <a:defRPr/>
            </a:pPr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Трудовые льготы несовершеннолетних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007534" y="2133601"/>
            <a:ext cx="3014133" cy="2087563"/>
            <a:chOff x="576" y="1056"/>
            <a:chExt cx="864" cy="814"/>
          </a:xfrm>
        </p:grpSpPr>
        <p:pic>
          <p:nvPicPr>
            <p:cNvPr id="6" name="Picture 17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1632"/>
              <a:ext cx="86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18"/>
            <p:cNvSpPr>
              <a:spLocks noChangeArrowheads="1"/>
            </p:cNvSpPr>
            <p:nvPr/>
          </p:nvSpPr>
          <p:spPr bwMode="gray">
            <a:xfrm>
              <a:off x="653" y="1056"/>
              <a:ext cx="705" cy="68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" name="Oval 19"/>
            <p:cNvSpPr>
              <a:spLocks noChangeArrowheads="1"/>
            </p:cNvSpPr>
            <p:nvPr/>
          </p:nvSpPr>
          <p:spPr bwMode="gray">
            <a:xfrm>
              <a:off x="663" y="1060"/>
              <a:ext cx="687" cy="67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" name="Oval 20"/>
            <p:cNvSpPr>
              <a:spLocks noChangeArrowheads="1"/>
            </p:cNvSpPr>
            <p:nvPr/>
          </p:nvSpPr>
          <p:spPr bwMode="gray">
            <a:xfrm>
              <a:off x="670" y="1066"/>
              <a:ext cx="653" cy="62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" name="Oval 21"/>
            <p:cNvSpPr>
              <a:spLocks noChangeArrowheads="1"/>
            </p:cNvSpPr>
            <p:nvPr/>
          </p:nvSpPr>
          <p:spPr bwMode="gray">
            <a:xfrm>
              <a:off x="708" y="1084"/>
              <a:ext cx="581" cy="50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 b="1">
                  <a:solidFill>
                    <a:srgbClr val="8447FF"/>
                  </a:solidFill>
                  <a:latin typeface="Calibri" pitchFamily="34" charset="0"/>
                </a:rPr>
                <a:t>Условия </a:t>
              </a:r>
            </a:p>
            <a:p>
              <a:pPr algn="ctr"/>
              <a:r>
                <a:rPr lang="ru-RU" sz="2800" b="1">
                  <a:solidFill>
                    <a:srgbClr val="8447FF"/>
                  </a:solidFill>
                  <a:latin typeface="Calibri" pitchFamily="34" charset="0"/>
                </a:rPr>
                <a:t>труда</a:t>
              </a:r>
            </a:p>
          </p:txBody>
        </p:sp>
      </p:grpSp>
      <p:sp>
        <p:nvSpPr>
          <p:cNvPr id="11" name="Oval 14"/>
          <p:cNvSpPr>
            <a:spLocks noChangeArrowheads="1"/>
          </p:cNvSpPr>
          <p:nvPr/>
        </p:nvSpPr>
        <p:spPr bwMode="gray">
          <a:xfrm>
            <a:off x="3790229" y="3673571"/>
            <a:ext cx="2430217" cy="1762255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gray">
          <a:xfrm>
            <a:off x="3929927" y="3723266"/>
            <a:ext cx="2164001" cy="142968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8447FF"/>
                </a:solidFill>
                <a:latin typeface="Calibri" pitchFamily="34" charset="0"/>
              </a:rPr>
              <a:t>Рабочее </a:t>
            </a:r>
          </a:p>
          <a:p>
            <a:pPr algn="ctr"/>
            <a:r>
              <a:rPr lang="ru-RU" sz="2800" b="1" dirty="0">
                <a:solidFill>
                  <a:srgbClr val="8447FF"/>
                </a:solidFill>
                <a:latin typeface="Calibri" pitchFamily="34" charset="0"/>
              </a:rPr>
              <a:t>время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gray">
          <a:xfrm>
            <a:off x="7056967" y="3933826"/>
            <a:ext cx="2738967" cy="1949450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gray">
          <a:xfrm>
            <a:off x="7268634" y="4013201"/>
            <a:ext cx="2260600" cy="1441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8447FF"/>
                </a:solidFill>
                <a:latin typeface="Calibri" pitchFamily="34" charset="0"/>
              </a:rPr>
              <a:t>Время </a:t>
            </a:r>
          </a:p>
          <a:p>
            <a:pPr algn="ctr"/>
            <a:r>
              <a:rPr lang="ru-RU" sz="2800" b="1" dirty="0">
                <a:solidFill>
                  <a:srgbClr val="8447FF"/>
                </a:solidFill>
                <a:latin typeface="Calibri" pitchFamily="34" charset="0"/>
              </a:rPr>
              <a:t>отдыха</a:t>
            </a:r>
          </a:p>
        </p:txBody>
      </p:sp>
      <p:pic>
        <p:nvPicPr>
          <p:cNvPr id="10242" name="Picture 2" descr="C:\Users\79128\Desktop\Гифки\124-20211207_133039 (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661" y="1126128"/>
            <a:ext cx="3643993" cy="3643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07 -0.12592 C 0.21996 -0.12523 0.20503 -0.1243 0.17968 -0.11689 C 0.15434 -0.10949 0.11232 -0.10046 0.08246 -0.08102 C 0.0526 -0.06157 0.01371 -0.01342 2.77778E-6 1.11111E-6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9937" y="255064"/>
            <a:ext cx="9107311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Ограничения на применение труда несовершеннолетних</a:t>
            </a:r>
          </a:p>
        </p:txBody>
      </p:sp>
      <p:pic>
        <p:nvPicPr>
          <p:cNvPr id="5" name="Содержимое 4" descr="0-v19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9827" y="1226957"/>
            <a:ext cx="5167020" cy="343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413" y="1240971"/>
            <a:ext cx="4993216" cy="35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9d0498d8c09ebd57d1c58bd91df060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3568" y="4076701"/>
            <a:ext cx="457623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Users\79128\Desktop\Гифки\anime_1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4217" y="4718789"/>
            <a:ext cx="2061734" cy="2348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79128\Desktop\Гифки\119-20211207_13303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1793" y="3500847"/>
            <a:ext cx="2960207" cy="296526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6063" y="182880"/>
            <a:ext cx="9107311" cy="725615"/>
          </a:xfrm>
        </p:spPr>
        <p:txBody>
          <a:bodyPr/>
          <a:lstStyle/>
          <a:p>
            <a:pPr algn="ctr"/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Ограничения в условиях труда для несовершеннолетних</a:t>
            </a:r>
            <a:endParaRPr lang="ru-RU" dirty="0"/>
          </a:p>
        </p:txBody>
      </p:sp>
      <p:sp>
        <p:nvSpPr>
          <p:cNvPr id="4" name="Содержимое 3"/>
          <p:cNvSpPr>
            <a:spLocks noGrp="1" noChangeArrowheads="1"/>
          </p:cNvSpPr>
          <p:nvPr>
            <p:ph idx="1"/>
          </p:nvPr>
        </p:nvSpPr>
        <p:spPr bwMode="auto">
          <a:xfrm>
            <a:off x="986243" y="1384663"/>
            <a:ext cx="10219267" cy="520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400" b="1" dirty="0">
                <a:solidFill>
                  <a:srgbClr val="8447FF"/>
                </a:solidFill>
                <a:latin typeface="Calibri" pitchFamily="34" charset="0"/>
              </a:rPr>
              <a:t>   </a:t>
            </a:r>
            <a:r>
              <a:rPr lang="ru-RU" sz="2000" b="1" dirty="0"/>
              <a:t>Запрещается применение труда несовершеннолетних лиц в возрасте до 18 лет на работах с вредными и (или) опасными условиями труда, на подземных работах и погрузочно-разгрузочных работах (ст. 256 ТК РФ).</a:t>
            </a: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endParaRPr lang="ru-RU" sz="2000" b="1" dirty="0"/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000" b="1" dirty="0"/>
              <a:t>   Запрещено принимать подростков на работы, выполнение которых может причинить вред их здоровью и нравственному развитию (работа в ночных клубах, кабаре, организациях игорного бизнеса, работ по торговле спиртными напитками и табачными изделиями и т.д.).</a:t>
            </a:r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endParaRPr lang="ru-RU" sz="2000" b="1" dirty="0"/>
          </a:p>
          <a:p>
            <a:pPr algn="just">
              <a:lnSpc>
                <a:spcPct val="80000"/>
              </a:lnSpc>
              <a:buFontTx/>
              <a:buBlip>
                <a:blip r:embed="rId3"/>
              </a:buBlip>
            </a:pPr>
            <a:r>
              <a:rPr lang="ru-RU" sz="2000" b="1" dirty="0"/>
              <a:t>   Запрещается направление несовершеннолетних : </a:t>
            </a:r>
          </a:p>
          <a:p>
            <a:pPr algn="just">
              <a:lnSpc>
                <a:spcPct val="80000"/>
              </a:lnSpc>
            </a:pPr>
            <a:r>
              <a:rPr lang="ru-RU" sz="2000" b="1" dirty="0"/>
              <a:t>в служебные командировки (ст. 268 ТК РФ);</a:t>
            </a:r>
          </a:p>
          <a:p>
            <a:pPr algn="just">
              <a:lnSpc>
                <a:spcPct val="80000"/>
              </a:lnSpc>
            </a:pPr>
            <a:r>
              <a:rPr lang="ru-RU" sz="2000" b="1" dirty="0"/>
              <a:t> привлечение лиц в возрасте до 18 лет к работе в ночное время ( с 22 часов до 6 часов утра ), к сверхурочный работе, работе в выходные и нерабочие  праздничные дни;</a:t>
            </a:r>
          </a:p>
          <a:p>
            <a:pPr algn="just">
              <a:lnSpc>
                <a:spcPct val="80000"/>
              </a:lnSpc>
            </a:pPr>
            <a:r>
              <a:rPr lang="ru-RU" sz="2000" b="1" dirty="0"/>
              <a:t>на работу вахтовым методом. </a:t>
            </a:r>
          </a:p>
          <a:p>
            <a:pPr>
              <a:lnSpc>
                <a:spcPct val="80000"/>
              </a:lnSpc>
              <a:buNone/>
            </a:pP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 noChangeArrowheads="1"/>
          </p:cNvSpPr>
          <p:nvPr>
            <p:ph idx="1"/>
          </p:nvPr>
        </p:nvSpPr>
        <p:spPr bwMode="auto">
          <a:xfrm>
            <a:off x="842552" y="1291746"/>
            <a:ext cx="5205551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Запрещаются переноска и передвижение работниками в возрасте до 18 лет тяжестей, превышающих установленные для них предельные нормы. 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7" name="Picture 6" descr="a566198d8cc3071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8960" y="3551237"/>
            <a:ext cx="467995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79128\Desktop\Гифки\Человечки для презентации (17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5372" y="4089219"/>
            <a:ext cx="2612027" cy="2612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79128\Desktop\Гифки\clock_hands_spinning_import_md_nwm_v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96542"/>
            <a:ext cx="1709601" cy="170960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Рабочее время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sp>
        <p:nvSpPr>
          <p:cNvPr id="5" name="Прямоугольник 3"/>
          <p:cNvSpPr>
            <a:spLocks noGrp="1" noChangeArrowheads="1"/>
          </p:cNvSpPr>
          <p:nvPr>
            <p:ph idx="1"/>
          </p:nvPr>
        </p:nvSpPr>
        <p:spPr bwMode="auto">
          <a:xfrm>
            <a:off x="1208311" y="1239494"/>
            <a:ext cx="10219267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lang="ru-RU" b="1" dirty="0">
                <a:solidFill>
                  <a:srgbClr val="8447FF"/>
                </a:solidFill>
              </a:rPr>
              <a:t>	</a:t>
            </a:r>
            <a:r>
              <a:rPr lang="ru-RU" b="1" dirty="0"/>
              <a:t>Для подростков, занятых на временных работах, в соответствии со ст. 94 Трудового Кодекса РФ продолжительность ежедневной работы (смены) не может превышать 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(ст.ст.92, 94 ТК РФ):</a:t>
            </a:r>
            <a:endParaRPr lang="ru-RU" b="1" dirty="0">
              <a:latin typeface="Calibri" pitchFamily="34" charset="0"/>
            </a:endParaRPr>
          </a:p>
        </p:txBody>
      </p:sp>
      <p:graphicFrame>
        <p:nvGraphicFramePr>
          <p:cNvPr id="6" name="Group 56"/>
          <p:cNvGraphicFramePr>
            <a:graphicFrameLocks/>
          </p:cNvGraphicFramePr>
          <p:nvPr/>
        </p:nvGraphicFramePr>
        <p:xfrm>
          <a:off x="1583267" y="3030582"/>
          <a:ext cx="5088565" cy="3581356"/>
        </p:xfrm>
        <a:graphic>
          <a:graphicData uri="http://schemas.openxmlformats.org/drawingml/2006/table">
            <a:tbl>
              <a:tblPr/>
              <a:tblGrid>
                <a:gridCol w="3049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0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В возрасте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от 15 до 16 лет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5 часов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В возрасте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от 16 до 18 лет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7 часов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 descr="trudovye-prava-nesovershennoletnih-mini-me.su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7816" y="3043646"/>
            <a:ext cx="4611189" cy="34616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098" y="1690577"/>
            <a:ext cx="55927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применения труда несовершеннолетних: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Дешевым;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Заменял мужскую силу.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85758818"/>
              </p:ext>
            </p:extLst>
          </p:nvPr>
        </p:nvGraphicFramePr>
        <p:xfrm>
          <a:off x="5007934" y="223284"/>
          <a:ext cx="8080744" cy="6251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8880669"/>
      </p:ext>
    </p:extLst>
  </p:cSld>
  <p:clrMapOvr>
    <a:masterClrMapping/>
  </p:clrMapOvr>
  <p:transition spd="slow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79128\Desktop\Гифки\Человечки для презентации (2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8530"/>
            <a:ext cx="1881051" cy="2095500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42997" y="1110343"/>
            <a:ext cx="10219267" cy="5159758"/>
          </a:xfrm>
        </p:spPr>
        <p:txBody>
          <a:bodyPr/>
          <a:lstStyle/>
          <a:p>
            <a:pPr algn="just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Для учащихся ОУ, образовательных учреждений начального и среднего профессионального образования, совмещающих в течение учебного года учебу с работой:</a:t>
            </a:r>
            <a:endParaRPr lang="ru-RU" dirty="0"/>
          </a:p>
        </p:txBody>
      </p:sp>
      <p:graphicFrame>
        <p:nvGraphicFramePr>
          <p:cNvPr id="4" name="Group 19"/>
          <p:cNvGraphicFramePr>
            <a:graphicFrameLocks/>
          </p:cNvGraphicFramePr>
          <p:nvPr/>
        </p:nvGraphicFramePr>
        <p:xfrm>
          <a:off x="1583267" y="2795452"/>
          <a:ext cx="5280587" cy="3586620"/>
        </p:xfrm>
        <a:graphic>
          <a:graphicData uri="http://schemas.openxmlformats.org/drawingml/2006/table">
            <a:tbl>
              <a:tblPr/>
              <a:tblGrid>
                <a:gridCol w="291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4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В возрасте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от 14 до 16 лет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2,5 часа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В возрасте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от 16 до 18 лет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 часа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70C0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21" descr="рабочий пар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0085" y="2834639"/>
            <a:ext cx="4127500" cy="3507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22514" y="1162594"/>
            <a:ext cx="6544493" cy="5107507"/>
          </a:xfrm>
        </p:spPr>
        <p:txBody>
          <a:bodyPr/>
          <a:lstStyle/>
          <a:p>
            <a:pPr algn="just">
              <a:buNone/>
            </a:pPr>
            <a:r>
              <a:rPr lang="ru-RU" b="1" dirty="0">
                <a:latin typeface="Calibri" pitchFamily="34" charset="0"/>
              </a:rPr>
              <a:t>	Работникам моложе 18 лет предоставляется ежегодный основной удлиненный оплачиваемый отпуск - продолжительностью 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</a:rPr>
              <a:t>31 календарный </a:t>
            </a:r>
            <a:r>
              <a:rPr lang="ru-RU" b="1" dirty="0">
                <a:latin typeface="Calibri" pitchFamily="34" charset="0"/>
              </a:rPr>
              <a:t>день в удобное для них время, в том числе до истечения шести месяцев непрерывной работы (ст. 267 ТК РФ).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Время отдыха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pic>
        <p:nvPicPr>
          <p:cNvPr id="4" name="Picture 4" descr="Молодежный отпу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5382" y="3213100"/>
            <a:ext cx="4807435" cy="32718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6386" name="Picture 2" descr="C:\Users\79128\Desktop\Гифки\111-20211207_1330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16" y="3842958"/>
            <a:ext cx="2713537" cy="3015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Grp="1" noChangeArrowheads="1"/>
          </p:cNvSpPr>
          <p:nvPr>
            <p:ph idx="1"/>
          </p:nvPr>
        </p:nvSpPr>
        <p:spPr bwMode="auto">
          <a:xfrm>
            <a:off x="1142997" y="1058091"/>
            <a:ext cx="10219267" cy="500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70C0"/>
              </a:buClr>
              <a:buFontTx/>
              <a:buBlip>
                <a:blip r:embed="rId2"/>
              </a:buBlip>
            </a:pPr>
            <a:r>
              <a:rPr lang="ru-RU" sz="2800" b="1" dirty="0">
                <a:solidFill>
                  <a:srgbClr val="8447FF"/>
                </a:solidFill>
                <a:latin typeface="Calibri" pitchFamily="34" charset="0"/>
              </a:rPr>
              <a:t>    </a:t>
            </a:r>
            <a:r>
              <a:rPr lang="ru-RU" sz="2800" b="1" dirty="0">
                <a:latin typeface="Calibri" pitchFamily="34" charset="0"/>
              </a:rPr>
              <a:t>Запрещается </a:t>
            </a:r>
            <a:r>
              <a:rPr lang="ru-RU" sz="2800" b="1" dirty="0" err="1">
                <a:latin typeface="Calibri" pitchFamily="34" charset="0"/>
              </a:rPr>
              <a:t>непредоставление</a:t>
            </a:r>
            <a:r>
              <a:rPr lang="ru-RU" sz="2800" b="1" dirty="0">
                <a:latin typeface="Calibri" pitchFamily="34" charset="0"/>
              </a:rPr>
              <a:t> ежегодного оплачиваемого отпуска для несовершеннолетних работников (ст. 124 ТК РФ), не допускается отзыв из отпуска работников моложе 18 лет (ст. 125 ТКРФ).  А также не допускается применительно к данной категории работников замена отпуска денежной компенсацией (ст. 126 ТК РФ).</a:t>
            </a:r>
          </a:p>
          <a:p>
            <a:pPr>
              <a:buClr>
                <a:srgbClr val="0070C0"/>
              </a:buClr>
              <a:buFontTx/>
              <a:buBlip>
                <a:blip r:embed="rId2"/>
              </a:buBlip>
            </a:pPr>
            <a:endParaRPr lang="ru-RU" sz="2800" b="1" dirty="0">
              <a:latin typeface="Calibri" pitchFamily="34" charset="0"/>
            </a:endParaRPr>
          </a:p>
          <a:p>
            <a:pPr algn="just">
              <a:buClr>
                <a:srgbClr val="0070C0"/>
              </a:buClr>
              <a:buFontTx/>
              <a:buBlip>
                <a:blip r:embed="rId2"/>
              </a:buBlip>
            </a:pPr>
            <a:r>
              <a:rPr lang="ru-RU" sz="2800" b="1" dirty="0">
                <a:latin typeface="Calibri" pitchFamily="34" charset="0"/>
              </a:rPr>
              <a:t>   Работникам, совмещающим работу с обучением, работодатель обязан помимо основного ежегодного отпуска предоставлять учебные отпуска – дополнительный отпуск  с сохранением зарплаты или отпуск без сохранения зарплаты (ст. 173 ТК РФ).</a:t>
            </a:r>
          </a:p>
        </p:txBody>
      </p:sp>
      <p:pic>
        <p:nvPicPr>
          <p:cNvPr id="17411" name="Picture 3" descr="C:\Users\79128\Desktop\Гифки\chel-1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14797"/>
            <a:ext cx="14859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5251" y="424881"/>
            <a:ext cx="9107311" cy="725615"/>
          </a:xfrm>
        </p:spPr>
        <p:txBody>
          <a:bodyPr/>
          <a:lstStyle/>
          <a:p>
            <a:pPr algn="ctr">
              <a:defRPr/>
            </a:pPr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Защита трудовых прав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несовершеннолетних</a:t>
            </a:r>
            <a:br>
              <a:rPr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sp>
        <p:nvSpPr>
          <p:cNvPr id="4" name="Прямоугольник 2"/>
          <p:cNvSpPr>
            <a:spLocks noGrp="1" noChangeArrowheads="1"/>
          </p:cNvSpPr>
          <p:nvPr>
            <p:ph idx="1"/>
          </p:nvPr>
        </p:nvSpPr>
        <p:spPr bwMode="auto">
          <a:xfrm>
            <a:off x="1142997" y="1319349"/>
            <a:ext cx="10219267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600" b="1" dirty="0">
                <a:solidFill>
                  <a:srgbClr val="8447FF"/>
                </a:solidFill>
                <a:latin typeface="Calibri" pitchFamily="34" charset="0"/>
              </a:rPr>
              <a:t>	</a:t>
            </a:r>
            <a:r>
              <a:rPr lang="ru-RU" sz="3600" b="1" dirty="0">
                <a:latin typeface="Calibri" pitchFamily="34" charset="0"/>
              </a:rPr>
              <a:t>Если права несовершеннолетних нарушены, то он может обратиться в профсоюзную организацию, государственную инспекцию труда либо суд за защитой своих трудовых прав.</a:t>
            </a:r>
          </a:p>
        </p:txBody>
      </p:sp>
      <p:pic>
        <p:nvPicPr>
          <p:cNvPr id="18434" name="Picture 2" descr="C:\Users\79128\Desktop\Гифки\anime_16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561" y="3474720"/>
            <a:ext cx="4524375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68231" y="1121929"/>
            <a:ext cx="6955975" cy="4351338"/>
          </a:xfrm>
        </p:spPr>
        <p:txBody>
          <a:bodyPr/>
          <a:lstStyle/>
          <a:p>
            <a:r>
              <a:rPr lang="ru-RU" b="1" dirty="0"/>
              <a:t>Работа России — федеральная государственная информационная система, проект Федеральной службы по труду и занятости.</a:t>
            </a:r>
          </a:p>
          <a:p>
            <a:r>
              <a:rPr lang="ru-RU" b="1" dirty="0"/>
              <a:t>Портал помогает гражданам найти работу, а работодателям – сотрудников. </a:t>
            </a:r>
          </a:p>
          <a:p>
            <a:endParaRPr lang="ru-RU" b="1" dirty="0"/>
          </a:p>
          <a:p>
            <a:r>
              <a:rPr lang="ru-RU" dirty="0">
                <a:hlinkClick r:id="rId2"/>
              </a:rPr>
              <a:t>О портале "Работа России" (</a:t>
            </a:r>
            <a:r>
              <a:rPr lang="ru-RU" dirty="0" err="1">
                <a:hlinkClick r:id="rId2"/>
              </a:rPr>
              <a:t>trudvsem.ru</a:t>
            </a:r>
            <a:r>
              <a:rPr lang="ru-RU" dirty="0">
                <a:hlinkClick r:id="rId2"/>
              </a:rPr>
              <a:t>)</a:t>
            </a:r>
            <a:r>
              <a:rPr lang="ru-RU" dirty="0"/>
              <a:t> 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8446" y="1058091"/>
            <a:ext cx="5033553" cy="483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15.userapi.com/impg/hBRFZGuPMo_IqyDkJ1a_vhaHNENSaqyVQVb87g/p9WNtJt0vrA.jpg?size=596x596&amp;quality=96&amp;sign=5afe608ef9c32477dd8e35d706a39b8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4217"/>
            <a:ext cx="5676900" cy="5334953"/>
          </a:xfrm>
          <a:prstGeom prst="rect">
            <a:avLst/>
          </a:prstGeom>
          <a:noFill/>
        </p:spPr>
      </p:pic>
      <p:pic>
        <p:nvPicPr>
          <p:cNvPr id="1030" name="Picture 6" descr="https://sun51-2.userapi.com/impg/qRAIB79SQVJTy5NxP6Xlp8x5Q_YMmb623GHOCQ/LG6V2STQgSY.jpg?size=596x596&amp;quality=96&amp;sign=06f282ebcfd7cbc55d7e3f15bc335e2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307" y="1181099"/>
            <a:ext cx="5676900" cy="5676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77.userapi.com/impg/UhK4_CtfRhUU0U58wtWdr51fAJbj5h5D2I_DKw/IcpeBEnYx6A.jpg?size=597x596&amp;quality=96&amp;sign=79951e8d3e6eb9c58a542d03909ec49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9246" y="1181099"/>
            <a:ext cx="5686425" cy="5676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2625" y="1123406"/>
            <a:ext cx="7739487" cy="46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79566" y="58620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3"/>
              </a:rPr>
              <a:t>Молодой Оренбург - Содействие в трудоустройстве несовершеннолетних (xn--56-7lcms.xn--p1ai)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79128\Desktop\Гифки\Спасибо за внимание (38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6446" y="1214846"/>
            <a:ext cx="7380514" cy="5023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4500" y="1168885"/>
            <a:ext cx="6096000" cy="444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дореволюционной промышленности рабочие делились по возрастам на три группы: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малолетние – до 15 лет,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подростки – 15-17 лет,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взрослые. 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68885"/>
            <a:ext cx="6330636" cy="46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5276"/>
      </p:ext>
    </p:extLst>
  </p:cSld>
  <p:clrMapOvr>
    <a:masterClrMapping/>
  </p:clrMapOvr>
  <p:transition spd="slow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233" y="1123406"/>
            <a:ext cx="68996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 подростков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составляла 50%, 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малолетних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менее 30% заработка взрослых.</a:t>
            </a:r>
          </a:p>
          <a:p>
            <a:pPr indent="450215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всех работников и несовершеннолетних в том числе, без сомнения, были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 этом свидетельствует продолжительность рабочего дня в России. Она разнилась от 8 до 18 часов в сутки.</a:t>
            </a:r>
          </a:p>
          <a:p>
            <a:pPr indent="450215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условия труда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фабриках и заводах были опасными для детей. Жизни и здоровью рабочих угрожали многие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плохая вентиляция помещений, слабая защита органов и т.д.</a:t>
            </a:r>
          </a:p>
          <a:p>
            <a:pPr indent="450215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6884126" y="1013988"/>
            <a:ext cx="5307874" cy="4698525"/>
            <a:chOff x="6129840" y="733330"/>
            <a:chExt cx="6096000" cy="4698525"/>
          </a:xfrm>
        </p:grpSpPr>
        <p:pic>
          <p:nvPicPr>
            <p:cNvPr id="1026" name="Picture 2" descr="Одна из самых знаменитых картин Василия Перова посвящена детскому труду.&#10;Василий Перов «Тройка (Ученики мастеровые везут воду)» (1866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945" y="733330"/>
              <a:ext cx="5843791" cy="3867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129840" y="4600858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 из самых знаменитых картин Василия Перова посвящена детскому труду. Василий Перов «Тройка (Ученики мастеровые везут воду)» (1866)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013320"/>
      </p:ext>
    </p:extLst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3/1614598373_2-p-vremya-na-belom-fo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08" y="0"/>
            <a:ext cx="3324801" cy="33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058091"/>
            <a:ext cx="604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трудилась на одном станке. В начале работы на производстве были задействованы все члены семьи с 9 часов вечера до 4 часов утра: мужчина ткал, женщина заправляла станок, а дети готовили мочало. В 4 часа утра мужчина ложился спать, а остальные работали до 7 часов утра, затем мужчина снова начинал работу, а женщина отдыхала до 9 часов утра. В 9 часов ложился спать один ребенок, а с часу дня другой. С 4 часов дня до 2 часов ночи семья снова работала вместе. Затем все отдыхали до 5 утра, а затем работа продолжалась в подобном расписании». </a:t>
            </a:r>
          </a:p>
        </p:txBody>
      </p:sp>
      <p:pic>
        <p:nvPicPr>
          <p:cNvPr id="2052" name="Picture 4" descr="https://wir.com.ru/public/ckfsys2/files/images/p1drnmj94l1vrq1k4di513tu18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3223051"/>
            <a:ext cx="4833135" cy="363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99689"/>
      </p:ext>
    </p:extLst>
  </p:cSld>
  <p:clrMapOvr>
    <a:masterClrMapping/>
  </p:clrMapOvr>
  <p:transition spd="slow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chebnik.mos.ru/system_2/atomic_objects/files/006/861/958/original/yandex_image20200524-30605-1kslmz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1184"/>
            <a:ext cx="5211485" cy="34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8166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фабричный закон «О малолетних работающих на заводах, фабриках и мануфактурах»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1485" y="1456521"/>
            <a:ext cx="67818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важные положения Закона 1882 г. заключались в следующем: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дети, не достигшие 12-летнего возраста, к работам в промышленных заведениях не допускались;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малолетними считались дети от 12 до 15 лет, их работа была ограничена 8 часами в сутки, причем не должна продолжаться более 4-х часов подряд;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ночная работа малолетних, между 9 часами вечера и 5 часами утра,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в воскресные и праздничные дни – была запрещена;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производствах, «которые по своим свойствам вредны» и изнурительны, труд несовершеннолетних до 15 лет не допускалась;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564221973"/>
      </p:ext>
    </p:extLst>
  </p:cSld>
  <p:clrMapOvr>
    <a:masterClrMapping/>
  </p:clrMapOvr>
  <p:transition spd="slow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molbattle.ru/data/attachments/526/526353-95467340b34ef14908feffc4afa090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254034"/>
            <a:ext cx="4361212" cy="53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9977"/>
            <a:ext cx="6164433" cy="42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18787"/>
      </p:ext>
    </p:extLst>
  </p:cSld>
  <p:clrMapOvr>
    <a:masterClrMapping/>
  </p:clrMapOvr>
  <p:transition spd="slow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5" y="127100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Так, согласно данному акту,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подростки не допускались к ночным работам (за исключением отдельных видов производства),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допускались к работам по изготовления взрывчатых веществ.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Малолетние в возрасте до 12 лет к работе не допускались,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возрасте от 12 до 15 лет имели сокращенный рабочий день – 8 часов в сутки.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596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Устав о промышленном труде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44" y="1628774"/>
            <a:ext cx="5326754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986"/>
      </p:ext>
    </p:extLst>
  </p:cSld>
  <p:clrMapOvr>
    <a:masterClrMapping/>
  </p:clrMapOvr>
  <p:transition spd="slow"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1751</TotalTime>
  <Words>2079</Words>
  <Application>Microsoft Office PowerPoint</Application>
  <PresentationFormat>Широкоэкранный</PresentationFormat>
  <Paragraphs>149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Тема Office</vt:lpstr>
      <vt:lpstr>   ПЕРВЫЕ ШАГИ В ТРУДОВОМ ПРАВЕ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Международные документы, регулирующие труд несовершеннолетних</vt:lpstr>
      <vt:lpstr>Презентация PowerPoint</vt:lpstr>
      <vt:lpstr>Законодательные акты, регулирующие трудовые отношения в РФ </vt:lpstr>
      <vt:lpstr>Презентация PowerPoint</vt:lpstr>
      <vt:lpstr>Презентация PowerPoint</vt:lpstr>
      <vt:lpstr>Презентация PowerPoint</vt:lpstr>
      <vt:lpstr>Трудовой договор (ст. 56 ТК РФ)</vt:lpstr>
      <vt:lpstr>Презентация PowerPoint</vt:lpstr>
      <vt:lpstr>Презентация PowerPoint</vt:lpstr>
      <vt:lpstr>Презентация PowerPoint</vt:lpstr>
      <vt:lpstr>Трудовые льготы несовершеннолетних </vt:lpstr>
      <vt:lpstr>Ограничения на применение труда несовершеннолетних</vt:lpstr>
      <vt:lpstr> Ограничения в условиях труда для несовершеннолетних</vt:lpstr>
      <vt:lpstr>Презентация PowerPoint</vt:lpstr>
      <vt:lpstr>Рабочее время </vt:lpstr>
      <vt:lpstr>Презентация PowerPoint</vt:lpstr>
      <vt:lpstr>Время отдыха </vt:lpstr>
      <vt:lpstr>Презентация PowerPoint</vt:lpstr>
      <vt:lpstr>Защита трудовых прав несовершеннолетних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MGmari55555@yandex.ru</dc:creator>
  <cp:lastModifiedBy>Наталья Александровна Каргапольцева</cp:lastModifiedBy>
  <cp:revision>88</cp:revision>
  <dcterms:created xsi:type="dcterms:W3CDTF">2021-05-24T10:19:39Z</dcterms:created>
  <dcterms:modified xsi:type="dcterms:W3CDTF">2023-11-27T10:14:47Z</dcterms:modified>
</cp:coreProperties>
</file>